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62" r:id="rId5"/>
    <p:sldId id="261" r:id="rId6"/>
    <p:sldId id="293" r:id="rId7"/>
    <p:sldId id="264" r:id="rId8"/>
    <p:sldId id="265" r:id="rId9"/>
    <p:sldId id="266" r:id="rId10"/>
    <p:sldId id="267" r:id="rId11"/>
    <p:sldId id="268" r:id="rId12"/>
    <p:sldId id="269" r:id="rId13"/>
    <p:sldId id="294" r:id="rId14"/>
    <p:sldId id="270" r:id="rId15"/>
    <p:sldId id="273" r:id="rId16"/>
    <p:sldId id="277" r:id="rId17"/>
    <p:sldId id="279" r:id="rId18"/>
    <p:sldId id="278" r:id="rId19"/>
    <p:sldId id="263" r:id="rId2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clrMru>
    <a:srgbClr val="0766D4"/>
    <a:srgbClr val="390F0E"/>
    <a:srgbClr val="4E13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58" d="100"/>
          <a:sy n="58" d="100"/>
        </p:scale>
        <p:origin x="-172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2.jpeg>
</file>

<file path=ppt/media/image3.png>
</file>

<file path=ppt/media/image4.GIF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7D0EC5-BA05-47E2-B3FA-8CA6C860E5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97735-77A2-4B02-908F-9563E3BCA07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97735-77A2-4B02-908F-9563E3BCA0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97735-77A2-4B02-908F-9563E3BCA0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97735-77A2-4B02-908F-9563E3BCA0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397934" y="6245225"/>
            <a:ext cx="3052233" cy="4762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1367" y="6245225"/>
            <a:ext cx="3860800" cy="47625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3368" y="6245225"/>
            <a:ext cx="3052233" cy="476250"/>
          </a:xfrm>
          <a:prstGeom prst="rect">
            <a:avLst/>
          </a:prstGeom>
        </p:spPr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image" Target="../media/image2.jpeg"/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背景1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271145" y="256540"/>
            <a:ext cx="11649075" cy="634492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GIF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鸵鸟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78130" y="3849370"/>
            <a:ext cx="4422775" cy="2762250"/>
          </a:xfrm>
          <a:prstGeom prst="rect">
            <a:avLst/>
          </a:prstGeom>
        </p:spPr>
      </p:pic>
      <p:pic>
        <p:nvPicPr>
          <p:cNvPr id="3" name="图片 2" descr="梅花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76515" y="-9525"/>
            <a:ext cx="4502785" cy="218503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41468" y="669471"/>
            <a:ext cx="10725374" cy="2788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zh-CN" sz="8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情</a:t>
            </a:r>
            <a:r>
              <a:rPr lang="en-US" altLang="zh-CN" sz="8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zh-CN" sz="8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境</a:t>
            </a:r>
            <a:endParaRPr lang="en-US" altLang="zh-CN" sz="80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zh-CN" sz="6600" b="1" dirty="0" smtClean="0"/>
              <a:t>高考文言文语义突破的载体</a:t>
            </a:r>
            <a:endParaRPr lang="zh-CN" altLang="zh-CN" sz="6600" dirty="0"/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708512" y="838985"/>
            <a:ext cx="10714567" cy="34150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8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       </a:t>
            </a:r>
            <a:r>
              <a:rPr lang="zh-CN" sz="48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在</a:t>
            </a:r>
            <a:r>
              <a:rPr lang="zh-CN" sz="4800" b="1" dirty="0">
                <a:latin typeface="Calibri" panose="020F0502020204030204" pitchFamily="34" charset="0"/>
                <a:ea typeface="宋体" panose="02010600030101010101" pitchFamily="2" charset="-122"/>
              </a:rPr>
              <a:t>高考复习的阶段要借助已知知识、文学常识、文化常识、典故等更好地理解文义。</a:t>
            </a:r>
            <a:endParaRPr lang="zh-CN" altLang="en-US" sz="4800" b="1" dirty="0"/>
          </a:p>
        </p:txBody>
      </p:sp>
      <p:sp>
        <p:nvSpPr>
          <p:cNvPr id="3" name="矩形 2"/>
          <p:cNvSpPr/>
          <p:nvPr/>
        </p:nvSpPr>
        <p:spPr>
          <a:xfrm>
            <a:off x="375125" y="307496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 smtClean="0">
                <a:solidFill>
                  <a:srgbClr val="C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规律总结</a:t>
            </a:r>
            <a:endParaRPr lang="zh-CN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41730" y="492125"/>
            <a:ext cx="881507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所求乎为子，以父母之</a:t>
            </a:r>
            <a:r>
              <a:rPr lang="zh-CN" altLang="en-US" sz="40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遗</a:t>
            </a: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体行殆</a:t>
            </a:r>
            <a:endParaRPr lang="zh-CN" altLang="en-US" sz="4000" b="1">
              <a:solidFill>
                <a:srgbClr val="0766D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距关，毋</a:t>
            </a:r>
            <a:r>
              <a:rPr lang="zh-CN" altLang="en-US" sz="40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</a:t>
            </a: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诸侯</a:t>
            </a:r>
            <a:endParaRPr lang="zh-CN" altLang="en-US" sz="4000" b="1">
              <a:solidFill>
                <a:srgbClr val="0766D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阙然久不报，</a:t>
            </a:r>
            <a:r>
              <a:rPr lang="zh-CN" altLang="en-US" sz="40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幸</a:t>
            </a: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勿为过</a:t>
            </a:r>
            <a:endParaRPr lang="zh-CN" altLang="en-US" sz="4000" b="1">
              <a:solidFill>
                <a:srgbClr val="0766D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不得中行而与之，必也狂</a:t>
            </a:r>
            <a:r>
              <a:rPr lang="zh-CN" altLang="en-US" sz="40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狷</a:t>
            </a: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乎</a:t>
            </a:r>
            <a:endParaRPr lang="zh-CN" altLang="en-US" sz="4000" b="1">
              <a:solidFill>
                <a:srgbClr val="0766D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予在患难中，</a:t>
            </a:r>
            <a:r>
              <a:rPr lang="zh-CN" altLang="en-US" sz="40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间</a:t>
            </a: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以诗记所遭</a:t>
            </a:r>
            <a:endParaRPr lang="zh-CN" altLang="en-US" sz="4000" b="1">
              <a:solidFill>
                <a:srgbClr val="0766D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从郦山下，</a:t>
            </a:r>
            <a:r>
              <a:rPr lang="zh-CN" altLang="en-US" sz="40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道</a:t>
            </a: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芷阳间行</a:t>
            </a:r>
            <a:endParaRPr lang="zh-CN" altLang="en-US" sz="4000" b="1">
              <a:solidFill>
                <a:srgbClr val="0766D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1"/>
          <p:cNvSpPr>
            <a:spLocks noChangeArrowheads="1"/>
          </p:cNvSpPr>
          <p:nvPr/>
        </p:nvSpPr>
        <p:spPr bwMode="auto">
          <a:xfrm>
            <a:off x="438474" y="743175"/>
            <a:ext cx="10954173" cy="2419124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（三）关注活动：激活相关生活经验</a:t>
            </a:r>
            <a:endParaRPr kumimoji="0" lang="zh-CN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333375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3333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3333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509047" y="4928759"/>
            <a:ext cx="10717953" cy="15696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/>
            <a:r>
              <a:rPr lang="en-US" altLang="zh-CN" sz="32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     </a:t>
            </a:r>
            <a:r>
              <a:rPr lang="zh-CN" sz="3200" b="1" dirty="0" smtClean="0">
                <a:solidFill>
                  <a:srgbClr val="0766D4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通过</a:t>
            </a:r>
            <a:r>
              <a:rPr lang="zh-CN" sz="3200" b="1" dirty="0">
                <a:solidFill>
                  <a:srgbClr val="0766D4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前面我们知道这是一个“弹琴”的活动，在琴声中表现了“山”和“水”，无非就是想山思水，来寄托或表达自己的情感</a:t>
            </a:r>
            <a:r>
              <a:rPr lang="zh-CN" sz="3200" b="1" dirty="0" smtClean="0">
                <a:solidFill>
                  <a:srgbClr val="0766D4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。</a:t>
            </a:r>
            <a:endParaRPr lang="zh-CN" sz="3200" b="1" dirty="0" smtClean="0">
              <a:solidFill>
                <a:srgbClr val="0766D4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" name="图片 5" descr="95c480c7f34aca8306075e5238bee58"/>
          <p:cNvPicPr/>
          <p:nvPr/>
        </p:nvPicPr>
        <p:blipFill>
          <a:blip r:embed="rId1" cstate="print"/>
          <a:srcRect t="54789" r="646"/>
          <a:stretch>
            <a:fillRect/>
          </a:stretch>
        </p:blipFill>
        <p:spPr>
          <a:xfrm>
            <a:off x="674413" y="1453050"/>
            <a:ext cx="10486838" cy="1602889"/>
          </a:xfrm>
          <a:prstGeom prst="rect">
            <a:avLst/>
          </a:prstGeom>
        </p:spPr>
      </p:pic>
      <p:pic>
        <p:nvPicPr>
          <p:cNvPr id="7" name="图片 6" descr="3ea395882c36be204267bb29c1529e8"/>
          <p:cNvPicPr/>
          <p:nvPr/>
        </p:nvPicPr>
        <p:blipFill>
          <a:blip r:embed="rId2" cstate="print"/>
          <a:srcRect t="51618" r="483"/>
          <a:stretch>
            <a:fillRect/>
          </a:stretch>
        </p:blipFill>
        <p:spPr>
          <a:xfrm>
            <a:off x="698891" y="3108960"/>
            <a:ext cx="10650426" cy="1807285"/>
          </a:xfrm>
          <a:prstGeom prst="rect">
            <a:avLst/>
          </a:prstGeom>
        </p:spPr>
      </p:pic>
      <p:sp>
        <p:nvSpPr>
          <p:cNvPr id="8" name="Rectangle 2"/>
          <p:cNvSpPr/>
          <p:nvPr/>
        </p:nvSpPr>
        <p:spPr>
          <a:xfrm>
            <a:off x="301214" y="193637"/>
            <a:ext cx="2832100" cy="62071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 anchorCtr="0"/>
          <a:lstStyle/>
          <a:p>
            <a:pPr indent="152400" algn="ctr" eaLnBrk="0" hangingPunct="0">
              <a:buNone/>
            </a:pP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应对方略</a:t>
            </a:r>
            <a:endParaRPr lang="en-US" altLang="zh-CN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51019" y="1155386"/>
            <a:ext cx="112425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4800" b="1" dirty="0" smtClean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规律总结</a:t>
            </a:r>
            <a:endParaRPr lang="en-US" altLang="zh-CN" sz="4800" b="1" dirty="0" smtClean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/>
            <a:endParaRPr lang="en-US" altLang="zh-CN" sz="4800" b="1" dirty="0" smtClean="0">
              <a:solidFill>
                <a:srgbClr val="C0000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lvl="0">
              <a:lnSpc>
                <a:spcPct val="150000"/>
              </a:lnSpc>
            </a:pPr>
            <a:r>
              <a:rPr lang="zh-CN" altLang="en-US" sz="4800" b="1" dirty="0" smtClean="0">
                <a:solidFill>
                  <a:srgbClr val="C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      所以翻译时要根据活动，激活相关生活经验和体验，使翻译符合生活逻辑。</a:t>
            </a:r>
            <a:endParaRPr lang="zh-CN" altLang="en-US" sz="48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"/>
          <p:cNvSpPr>
            <a:spLocks noChangeArrowheads="1"/>
          </p:cNvSpPr>
          <p:nvPr/>
        </p:nvSpPr>
        <p:spPr bwMode="auto">
          <a:xfrm>
            <a:off x="268939" y="293950"/>
            <a:ext cx="11650533" cy="6000750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square" anchor="ctr">
            <a:spAutoFit/>
          </a:bodyPr>
          <a:lstStyle/>
          <a:p>
            <a:pPr marL="0" marR="0" lvl="0" indent="200025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解释红色实词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，翻译画直线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句子。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200025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1.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当（贾）似道专国时，</a:t>
            </a:r>
            <a:r>
              <a:rPr kumimoji="0" lang="zh-CN" alt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宋瑞</a:t>
            </a:r>
            <a:r>
              <a:rPr kumimoji="0" lang="zh-CN" alt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  <a:sym typeface="Numbers &amp; Pinyin" pitchFamily="2" charset="2"/>
              </a:rPr>
              <a:t></a:t>
            </a:r>
            <a:r>
              <a:rPr kumimoji="0" lang="zh-CN" alt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累为台臣劾罢，中外践更，席不暇暖，年仅三十有七，援钱若水例致仕。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  <a:sym typeface="Numbers &amp; Pinyin" pitchFamily="2" charset="2"/>
              </a:rPr>
              <a:t>而君实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Numbers &amp; Pinyin" pitchFamily="2" charset="2"/>
              </a:rPr>
              <a:t>②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  <a:sym typeface="Numbers &amp; Pinyin" pitchFamily="2" charset="2"/>
              </a:rPr>
              <a:t>以乙科居广陵幕府，凡十有六年，李制置祥甫始上其名于朝，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  <a:sym typeface="Numbers &amp; Pinyin" pitchFamily="2" charset="2"/>
              </a:rPr>
              <a:t>当此时，举朝之视二人者，犹轻尘之栖弱叶，惟不得扫而去之也。迨北兵日迫宋瑞由赣州勤王，而君实亦以奉请留中。朝廷之上，始知有此两人。</a:t>
            </a:r>
            <a:endParaRPr kumimoji="0" lang="zh-CN" altLang="en-US" sz="3200" b="1" i="0" u="sng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  <a:sym typeface="Numbers &amp; Pinyin" pitchFamily="2" charset="2"/>
            </a:endParaRPr>
          </a:p>
          <a:p>
            <a:pPr marL="0" marR="0" lvl="0" indent="200025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  <a:sym typeface="Numbers &amp; Pinyin" pitchFamily="2" charset="2"/>
              </a:rPr>
              <a:t>【</a:t>
            </a:r>
            <a:r>
              <a:rPr kumimoji="0" lang="zh-CN" alt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  <a:sym typeface="Numbers &amp; Pinyin" pitchFamily="2" charset="2"/>
              </a:rPr>
              <a:t>注</a:t>
            </a:r>
            <a:r>
              <a:rPr kumimoji="0" lang="en-US" altLang="zh-CN" sz="3200" b="1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  <a:sym typeface="Numbers &amp; Pinyin" pitchFamily="2" charset="2"/>
              </a:rPr>
              <a:t>】</a:t>
            </a:r>
            <a:r>
              <a:rPr kumimoji="0" lang="zh-CN" alt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宋瑞：南宋文天祥</a:t>
            </a:r>
            <a:r>
              <a:rPr kumimoji="0" lang="zh-CN" alt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  <a:sym typeface="Numbers &amp; Pinyin" pitchFamily="2" charset="2"/>
              </a:rPr>
              <a:t>  </a:t>
            </a:r>
            <a:r>
              <a:rPr kumimoji="0" lang="zh-CN" altLang="en-US" sz="3200" b="1" i="0" u="sng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Numbers &amp; Pinyin" pitchFamily="2" charset="2"/>
              </a:rPr>
              <a:t>②</a:t>
            </a:r>
            <a:r>
              <a:rPr kumimoji="0" lang="zh-CN" alt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  <a:sym typeface="Numbers &amp; Pinyin" pitchFamily="2" charset="2"/>
              </a:rPr>
              <a:t>君实：南宋陆秀夫</a:t>
            </a:r>
            <a:endParaRPr kumimoji="0" lang="zh-CN" altLang="en-US" sz="3200" b="1" i="0" u="sng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  <a:sym typeface="Numbers &amp; Pinyin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 noChangeArrowheads="1"/>
          </p:cNvSpPr>
          <p:nvPr/>
        </p:nvSpPr>
        <p:spPr bwMode="auto">
          <a:xfrm>
            <a:off x="484093" y="2689339"/>
            <a:ext cx="11177197" cy="353943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200025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sz="4000" b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翻译：</a:t>
            </a:r>
            <a:r>
              <a:rPr kumimoji="0" lang="zh-CN" altLang="en-US" sz="4000" b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文</a:t>
            </a:r>
            <a:r>
              <a:rPr kumimoji="0" lang="zh-CN" sz="4000" b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宋瑞</a:t>
            </a:r>
            <a:r>
              <a:rPr kumimoji="0" lang="zh-CN" sz="4000" b="1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多次</a:t>
            </a:r>
            <a:r>
              <a:rPr kumimoji="0" lang="zh-CN" sz="4000" b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被台臣弹劾</a:t>
            </a:r>
            <a:r>
              <a:rPr kumimoji="0" lang="zh-CN" altLang="en-US" sz="4000" b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罢免</a:t>
            </a:r>
            <a:r>
              <a:rPr kumimoji="0" lang="zh-CN" sz="4000" b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，在朝廷内外</a:t>
            </a:r>
            <a:r>
              <a:rPr kumimoji="0" lang="zh-CN" sz="4000" b="1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交替任职</a:t>
            </a:r>
            <a:r>
              <a:rPr kumimoji="0" lang="zh-CN" sz="4000" b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，坐席没有片刻坐暖，年仅三十七岁，就援用钱若水的事例</a:t>
            </a:r>
            <a:r>
              <a:rPr kumimoji="0" lang="zh-CN" sz="4000" b="1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辞官</a:t>
            </a:r>
            <a:r>
              <a:rPr kumimoji="0" lang="zh-CN" sz="4000" b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了。</a:t>
            </a:r>
            <a:endParaRPr kumimoji="0" lang="zh-CN" sz="3600" b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sz="4000" b="1" u="none" strike="noStrike" cap="none" normalizeH="0" baseline="0" dirty="0" smtClean="0">
                <a:ln>
                  <a:noFill/>
                </a:ln>
                <a:solidFill>
                  <a:srgbClr val="0766D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（关键词“累”“践更”“致仕”各</a:t>
            </a:r>
            <a:r>
              <a:rPr kumimoji="0" lang="en-US" altLang="zh-CN" sz="4000" b="1" u="none" strike="noStrike" cap="none" normalizeH="0" baseline="0" dirty="0" smtClean="0">
                <a:ln>
                  <a:noFill/>
                </a:ln>
                <a:solidFill>
                  <a:srgbClr val="0766D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zh-CN" altLang="en-US" sz="4000" b="1" u="none" strike="noStrike" cap="none" normalizeH="0" baseline="0" dirty="0" smtClean="0">
                <a:ln>
                  <a:noFill/>
                </a:ln>
                <a:solidFill>
                  <a:srgbClr val="0766D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分，句子大意</a:t>
            </a:r>
            <a:r>
              <a:rPr kumimoji="0" lang="en-US" altLang="zh-CN" sz="4000" b="1" u="none" strike="noStrike" cap="none" normalizeH="0" baseline="0" dirty="0" smtClean="0">
                <a:ln>
                  <a:noFill/>
                </a:ln>
                <a:solidFill>
                  <a:srgbClr val="0766D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zh-CN" altLang="en-US" sz="4000" b="1" u="none" strike="noStrike" cap="none" normalizeH="0" baseline="0" dirty="0" smtClean="0">
                <a:ln>
                  <a:noFill/>
                </a:ln>
                <a:solidFill>
                  <a:srgbClr val="0766D4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分）</a:t>
            </a:r>
            <a:endParaRPr kumimoji="0" lang="zh-CN" altLang="en-US" sz="4000" b="1" u="none" strike="noStrike" cap="none" normalizeH="0" baseline="0" dirty="0" smtClean="0">
              <a:ln>
                <a:noFill/>
              </a:ln>
              <a:solidFill>
                <a:srgbClr val="0766D4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9953" y="534758"/>
            <a:ext cx="1099169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b="1" dirty="0" smtClean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宋瑞累为台臣劾罢，中外践更，席不暇暖，年仅三十有七，援钱若水例致仕。</a:t>
            </a:r>
            <a:endParaRPr lang="zh-CN" altLang="en-US" sz="4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5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5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5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5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"/>
          <p:cNvSpPr>
            <a:spLocks noChangeArrowheads="1"/>
          </p:cNvSpPr>
          <p:nvPr/>
        </p:nvSpPr>
        <p:spPr bwMode="auto">
          <a:xfrm>
            <a:off x="267920" y="-728661"/>
            <a:ext cx="11565492" cy="7099300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square" anchor="ctr">
            <a:spAutoFit/>
          </a:bodyPr>
          <a:lstStyle/>
          <a:p>
            <a:pPr marL="0" marR="0" lvl="0" indent="200025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b="1" dirty="0" smtClean="0">
                <a:latin typeface="Arial" panose="020B0604020202020204" pitchFamily="34" charset="0"/>
                <a:ea typeface="宋体" panose="02010600030101010101" pitchFamily="2" charset="-122"/>
              </a:rPr>
              <a:t>   </a:t>
            </a:r>
            <a:endParaRPr lang="en-US" altLang="zh-CN" sz="3200" b="1" dirty="0" smtClean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b="1" dirty="0" smtClean="0">
                <a:latin typeface="Arial" panose="020B0604020202020204" pitchFamily="34" charset="0"/>
                <a:ea typeface="宋体" panose="02010600030101010101" pitchFamily="2" charset="-122"/>
              </a:rPr>
              <a:t>     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嗟乎！天下方胡马渡江，此诚所谓中流遇风，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胡越相济之时已。而大臣犹用机械銡轧人，言官犹用毕牍抹杀人，首尾应和，如承平时故事。一二劳臣志士，奋身于沧海横流之中，为国家任难，卒使之有项不得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信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，有唾不得吐，骈首缩舌，与社稷俱烬。宋家三百年宗庙，一旦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不食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，其所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繇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来者渐矣！盖非独似道一人之故也。</a:t>
            </a:r>
            <a:r>
              <a:rPr kumimoji="0" lang="zh-CN" altLang="zh-CN" sz="3200" b="1" i="0" u="heavy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夫劳臣志士，既得死所，所以报国恩而酬人望者，无余事矣</a:t>
            </a:r>
            <a:r>
              <a:rPr kumimoji="0" lang="zh-CN" altLang="zh-CN" sz="3200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。独其</a:t>
            </a: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志有所为，而时事不可为；时事犹或可为，而坐视其必不可为。持忠入地，杀身无补。千载而下，揽其事者，欷歔烦酲，天地改色。呜呼！其尤可感叹也矣！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梅花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7676515" y="-9525"/>
            <a:ext cx="4502785" cy="2185035"/>
          </a:xfrm>
          <a:prstGeom prst="rect">
            <a:avLst/>
          </a:prstGeom>
        </p:spPr>
      </p:pic>
      <p:sp>
        <p:nvSpPr>
          <p:cNvPr id="12289" name="Rectangle 1"/>
          <p:cNvSpPr>
            <a:spLocks noChangeArrowheads="1"/>
          </p:cNvSpPr>
          <p:nvPr/>
        </p:nvSpPr>
        <p:spPr bwMode="auto">
          <a:xfrm>
            <a:off x="215152" y="4392245"/>
            <a:ext cx="11618260" cy="269977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257175" algn="l" defTabSz="914400" rtl="0" eaLnBrk="0" fontAlgn="base" latinLnBrk="0" hangingPunct="0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翻译：那些辛劳的大臣和有志向的人，已经得到了死的意义，</a:t>
            </a:r>
            <a:r>
              <a:rPr kumimoji="0" lang="zh-CN" altLang="en-US" sz="32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用来</a:t>
            </a:r>
            <a:r>
              <a:rPr kumimoji="0" lang="zh-CN" altLang="en-US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报答国君的恩德并</a:t>
            </a:r>
            <a:r>
              <a:rPr kumimoji="0" lang="zh-CN" altLang="en-US" sz="32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实现</a:t>
            </a:r>
            <a:r>
              <a:rPr kumimoji="0" lang="zh-CN" altLang="en-US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大众的期望，没有</a:t>
            </a:r>
            <a:r>
              <a:rPr kumimoji="0" lang="zh-CN" altLang="en-US" sz="32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其他不相干的事</a:t>
            </a:r>
            <a:r>
              <a:rPr kumimoji="0" lang="zh-CN" altLang="en-US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kumimoji="0" lang="zh-CN" alt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257175" algn="l" defTabSz="914400" rtl="0" eaLnBrk="0" fontAlgn="base" latinLnBrk="0" hangingPunct="0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（关键词“所以”“酬”“余事”各</a:t>
            </a:r>
            <a:r>
              <a:rPr kumimoji="0" lang="en-US" altLang="zh-CN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zh-CN" altLang="en-US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分，句子大意</a:t>
            </a:r>
            <a:r>
              <a:rPr kumimoji="0" lang="en-US" altLang="zh-CN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0" lang="zh-CN" altLang="en-US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分）</a:t>
            </a:r>
            <a:endParaRPr kumimoji="0" lang="zh-CN" alt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宋体" panose="02010600030101010101" pitchFamily="2" charset="-122"/>
            </a:endParaRPr>
          </a:p>
          <a:p>
            <a:pPr marL="0" marR="0" lvl="0" indent="2571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6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2042" y="458104"/>
            <a:ext cx="67877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36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卒使之有项不得</a:t>
            </a:r>
            <a:r>
              <a:rPr lang="zh-CN" altLang="zh-CN" sz="3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信</a:t>
            </a:r>
            <a:r>
              <a:rPr lang="zh-CN" altLang="zh-CN" sz="36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，有唾不得吐</a:t>
            </a:r>
            <a:endParaRPr lang="zh-CN" altLang="en-US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990048" y="1102070"/>
            <a:ext cx="3416320" cy="6463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zh-CN" altLang="en-US" sz="3600" b="1" dirty="0" smtClean="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通“伸”，伸直</a:t>
            </a:r>
            <a:endParaRPr lang="zh-CN" altLang="en-US" sz="3200" b="1" dirty="0"/>
          </a:p>
        </p:txBody>
      </p:sp>
      <p:sp>
        <p:nvSpPr>
          <p:cNvPr id="11" name="矩形 10"/>
          <p:cNvSpPr/>
          <p:nvPr/>
        </p:nvSpPr>
        <p:spPr>
          <a:xfrm>
            <a:off x="650239" y="1749020"/>
            <a:ext cx="106328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36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宋家三百年宗庙，一旦</a:t>
            </a:r>
            <a:r>
              <a:rPr lang="zh-CN" altLang="zh-CN" sz="3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不食</a:t>
            </a:r>
            <a:r>
              <a:rPr lang="zh-CN" altLang="zh-CN" sz="36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，其所</a:t>
            </a:r>
            <a:r>
              <a:rPr lang="zh-CN" altLang="zh-CN" sz="3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繇</a:t>
            </a:r>
            <a:r>
              <a:rPr lang="zh-CN" altLang="zh-CN" sz="36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来者渐矣</a:t>
            </a:r>
            <a:endParaRPr lang="zh-CN" altLang="en-US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177210" y="2516846"/>
            <a:ext cx="2135521" cy="6463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zh-CN" altLang="en-US" sz="3600" b="1" dirty="0" smtClean="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没有祭品 </a:t>
            </a:r>
            <a:endParaRPr lang="zh-CN" altLang="en-US" sz="3200" b="1" dirty="0"/>
          </a:p>
        </p:txBody>
      </p:sp>
      <p:sp>
        <p:nvSpPr>
          <p:cNvPr id="13" name="矩形 12"/>
          <p:cNvSpPr/>
          <p:nvPr/>
        </p:nvSpPr>
        <p:spPr>
          <a:xfrm>
            <a:off x="7324598" y="2544380"/>
            <a:ext cx="1829347" cy="6463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lvl="0" indent="25717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 smtClean="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由，从</a:t>
            </a:r>
            <a:endParaRPr lang="zh-CN" altLang="en-US" sz="3200" b="1" dirty="0" smtClean="0">
              <a:solidFill>
                <a:prstClr val="black"/>
              </a:solidFill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84498" y="3148866"/>
            <a:ext cx="109692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zh-CN" sz="36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夫劳臣志士，既得死所，所以报国恩而酬人望者，无余事矣。</a:t>
            </a:r>
            <a:endParaRPr lang="zh-CN" altLang="en-US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1"/>
          <p:cNvSpPr txBox="1"/>
          <p:nvPr/>
        </p:nvSpPr>
        <p:spPr>
          <a:xfrm>
            <a:off x="624418" y="404814"/>
            <a:ext cx="2400300" cy="369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 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3915" y="278932"/>
            <a:ext cx="2563585" cy="62071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lang="zh-CN" altLang="en-US" sz="3200" b="1" i="0" u="none" baseline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</a:defRPr>
            </a:lvl1pPr>
            <a:lvl2pPr marL="4572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lang="zh-CN" altLang="en-US" sz="3200" b="1" i="0" u="none" baseline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</a:defRPr>
            </a:lvl2pPr>
            <a:lvl3pPr marL="9144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lang="zh-CN" altLang="en-US" sz="3200" b="1" i="0" u="none" baseline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</a:defRPr>
            </a:lvl3pPr>
            <a:lvl4pPr marL="13716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lang="zh-CN" altLang="en-US" sz="3200" b="1" i="0" u="none" baseline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</a:defRPr>
            </a:lvl4pPr>
            <a:lvl5pPr marL="182880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lang="zh-CN" altLang="en-US" sz="3200" b="1" i="0" u="none" baseline="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chemeClr val="bg2"/>
                  </a:outerShdw>
                </a:effectLst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  <a:cs typeface="+mn-cs"/>
              </a:rPr>
              <a:t>直击考情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chemeClr val="bg2"/>
                </a:outerShdw>
              </a:effectLst>
              <a:uLnTx/>
              <a:uFillTx/>
              <a:latin typeface="Times New Roman" panose="02020603050405020304" pitchFamily="18" charset="0"/>
              <a:ea typeface="黑体" panose="02010609060101010101" pitchFamily="49" charset="-122"/>
              <a:cs typeface="+mn-cs"/>
            </a:endParaRPr>
          </a:p>
        </p:txBody>
      </p:sp>
      <p:pic>
        <p:nvPicPr>
          <p:cNvPr id="4100" name="Picture 1" descr="C:\Users\lenovo\Desktop\微信图片_20210411104801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814918" y="2349500"/>
            <a:ext cx="10850033" cy="30241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01" name="TextBox 4"/>
          <p:cNvSpPr txBox="1"/>
          <p:nvPr/>
        </p:nvSpPr>
        <p:spPr>
          <a:xfrm>
            <a:off x="1775884" y="836613"/>
            <a:ext cx="9025467" cy="1200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en-US" altLang="zh-CN" sz="3600" b="1" dirty="0">
                <a:latin typeface="Arial" panose="020B0604020202020204" pitchFamily="34" charset="0"/>
              </a:rPr>
              <a:t>2021</a:t>
            </a:r>
            <a:r>
              <a:rPr lang="zh-CN" altLang="en-US" sz="3600" b="1" dirty="0">
                <a:latin typeface="Arial" panose="020B0604020202020204" pitchFamily="34" charset="0"/>
              </a:rPr>
              <a:t>年</a:t>
            </a:r>
            <a:r>
              <a:rPr lang="en-US" altLang="zh-CN" sz="3600" b="1" dirty="0">
                <a:latin typeface="Arial" panose="020B0604020202020204" pitchFamily="34" charset="0"/>
              </a:rPr>
              <a:t>4</a:t>
            </a:r>
            <a:r>
              <a:rPr lang="zh-CN" altLang="en-US" sz="3600" b="1" dirty="0">
                <a:latin typeface="Arial" panose="020B0604020202020204" pitchFamily="34" charset="0"/>
              </a:rPr>
              <a:t>月绍兴市适应性</a:t>
            </a:r>
            <a:r>
              <a:rPr lang="zh-CN" altLang="en-US" sz="3600" b="1" dirty="0" smtClean="0">
                <a:latin typeface="Arial" panose="020B0604020202020204" pitchFamily="34" charset="0"/>
              </a:rPr>
              <a:t>考试</a:t>
            </a:r>
            <a:endParaRPr lang="en-US" altLang="zh-CN" sz="3600" b="1" dirty="0" smtClean="0">
              <a:latin typeface="Arial" panose="020B0604020202020204" pitchFamily="34" charset="0"/>
            </a:endParaRPr>
          </a:p>
          <a:p>
            <a:pPr algn="ctr"/>
            <a:r>
              <a:rPr lang="zh-CN" altLang="en-US" sz="3600" b="1" dirty="0" smtClean="0">
                <a:solidFill>
                  <a:srgbClr val="FF0000"/>
                </a:solidFill>
                <a:latin typeface="Arial" panose="020B0604020202020204" pitchFamily="34" charset="0"/>
              </a:rPr>
              <a:t>文言文</a:t>
            </a:r>
            <a:r>
              <a:rPr lang="zh-CN" altLang="en-US" sz="3600" b="1" dirty="0">
                <a:solidFill>
                  <a:srgbClr val="FF0000"/>
                </a:solidFill>
                <a:latin typeface="Arial" panose="020B0604020202020204" pitchFamily="34" charset="0"/>
              </a:rPr>
              <a:t>主观题</a:t>
            </a:r>
            <a:r>
              <a:rPr lang="zh-CN" altLang="en-US" sz="3600" b="1" dirty="0">
                <a:latin typeface="Arial" panose="020B0604020202020204" pitchFamily="34" charset="0"/>
              </a:rPr>
              <a:t>得分统计表</a:t>
            </a:r>
            <a:endParaRPr lang="zh-CN" altLang="en-US" sz="3600" b="1" dirty="0">
              <a:latin typeface="Arial" panose="020B0604020202020204" pitchFamily="34" charset="0"/>
            </a:endParaRPr>
          </a:p>
        </p:txBody>
      </p:sp>
      <p:sp>
        <p:nvSpPr>
          <p:cNvPr id="4102" name="TextBox 5"/>
          <p:cNvSpPr txBox="1"/>
          <p:nvPr/>
        </p:nvSpPr>
        <p:spPr>
          <a:xfrm>
            <a:off x="1200151" y="5732464"/>
            <a:ext cx="8735483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3600" b="1" dirty="0">
                <a:latin typeface="Arial" panose="020B0604020202020204" pitchFamily="34" charset="0"/>
              </a:rPr>
              <a:t>注：共</a:t>
            </a:r>
            <a:r>
              <a:rPr lang="en-US" altLang="zh-CN" sz="3600" b="1" dirty="0">
                <a:latin typeface="Arial" panose="020B0604020202020204" pitchFamily="34" charset="0"/>
              </a:rPr>
              <a:t>2.7</a:t>
            </a:r>
            <a:r>
              <a:rPr lang="zh-CN" altLang="en-US" sz="3600" b="1" dirty="0">
                <a:latin typeface="Arial" panose="020B0604020202020204" pitchFamily="34" charset="0"/>
              </a:rPr>
              <a:t>万多份。</a:t>
            </a:r>
            <a:endParaRPr lang="zh-CN" altLang="en-US" sz="3600" b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梅花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7676515" y="-9525"/>
            <a:ext cx="4502785" cy="2185035"/>
          </a:xfrm>
          <a:prstGeom prst="rect">
            <a:avLst/>
          </a:prstGeom>
        </p:spPr>
      </p:pic>
      <p:sp>
        <p:nvSpPr>
          <p:cNvPr id="9" name="文本框 1"/>
          <p:cNvSpPr txBox="1"/>
          <p:nvPr/>
        </p:nvSpPr>
        <p:spPr>
          <a:xfrm>
            <a:off x="339724" y="150495"/>
            <a:ext cx="11127927" cy="10772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3200" b="0" dirty="0" smtClean="0">
                <a:latin typeface="Calibri" panose="020F0502020204030204" pitchFamily="34" charset="0"/>
                <a:ea typeface="宋体" panose="02010600030101010101" pitchFamily="2" charset="-122"/>
              </a:rPr>
              <a:t>         </a:t>
            </a:r>
            <a:r>
              <a:rPr lang="zh-CN" sz="32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情境</a:t>
            </a:r>
            <a:r>
              <a:rPr lang="zh-CN" sz="3200" b="1" dirty="0">
                <a:latin typeface="Calibri" panose="020F0502020204030204" pitchFamily="34" charset="0"/>
                <a:ea typeface="宋体" panose="02010600030101010101" pitchFamily="2" charset="-122"/>
              </a:rPr>
              <a:t>学习理论认为，</a:t>
            </a:r>
            <a:r>
              <a:rPr lang="zh-CN" sz="3200" b="1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知识</a:t>
            </a:r>
            <a:r>
              <a:rPr lang="zh-CN" sz="3200" b="1" dirty="0">
                <a:latin typeface="Calibri" panose="020F0502020204030204" pitchFamily="34" charset="0"/>
                <a:ea typeface="宋体" panose="02010600030101010101" pitchFamily="2" charset="-122"/>
              </a:rPr>
              <a:t>是情境性的，在一定程度</a:t>
            </a:r>
            <a:r>
              <a:rPr lang="zh-CN" sz="32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上</a:t>
            </a:r>
            <a:r>
              <a:rPr lang="zh-CN" altLang="en-US" sz="32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就是它所</a:t>
            </a:r>
            <a:r>
              <a:rPr lang="zh-CN" sz="32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被</a:t>
            </a:r>
            <a:r>
              <a:rPr lang="zh-CN" sz="3200" b="1" dirty="0">
                <a:latin typeface="Calibri" panose="020F0502020204030204" pitchFamily="34" charset="0"/>
                <a:ea typeface="宋体" panose="02010600030101010101" pitchFamily="2" charset="-122"/>
              </a:rPr>
              <a:t>应用的活动、文化和背景的产物。 </a:t>
            </a:r>
            <a:endParaRPr lang="zh-CN" altLang="en-US" sz="3200" b="1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75181" y="1441526"/>
            <a:ext cx="3065929" cy="7078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 smtClean="0"/>
              <a:t>背景</a:t>
            </a:r>
            <a:endParaRPr lang="en-US" altLang="zh-CN" sz="4000" b="1" dirty="0" smtClean="0"/>
          </a:p>
        </p:txBody>
      </p:sp>
      <p:sp>
        <p:nvSpPr>
          <p:cNvPr id="11" name="矩形 10"/>
          <p:cNvSpPr/>
          <p:nvPr/>
        </p:nvSpPr>
        <p:spPr>
          <a:xfrm>
            <a:off x="4430583" y="3444727"/>
            <a:ext cx="3048000" cy="70788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lvl="0" algn="ctr"/>
            <a:r>
              <a:rPr lang="zh-CN" altLang="en-US" sz="4000" b="1" dirty="0" smtClean="0">
                <a:solidFill>
                  <a:prstClr val="black"/>
                </a:solidFill>
              </a:rPr>
              <a:t>知识</a:t>
            </a:r>
            <a:endParaRPr lang="en-US" altLang="zh-CN" sz="4000" b="1" dirty="0" smtClean="0">
              <a:solidFill>
                <a:prstClr val="black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31122" y="5185479"/>
            <a:ext cx="3048000" cy="7078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lvl="0" algn="ctr"/>
            <a:r>
              <a:rPr lang="zh-CN" altLang="en-US" sz="4000" b="1" dirty="0" smtClean="0">
                <a:solidFill>
                  <a:prstClr val="black"/>
                </a:solidFill>
              </a:rPr>
              <a:t>文化</a:t>
            </a:r>
            <a:endParaRPr lang="en-US" altLang="zh-CN" sz="4000" b="1" dirty="0" smtClean="0">
              <a:solidFill>
                <a:prstClr val="black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179857" y="5367831"/>
            <a:ext cx="2943549" cy="7078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/>
            <a:r>
              <a:rPr lang="zh-CN" altLang="en-US" sz="4000" b="1" dirty="0" smtClean="0">
                <a:solidFill>
                  <a:prstClr val="black"/>
                </a:solidFill>
              </a:rPr>
              <a:t>活动</a:t>
            </a:r>
            <a:endParaRPr lang="zh-CN" altLang="en-US" sz="4000" b="1" dirty="0">
              <a:solidFill>
                <a:prstClr val="black"/>
              </a:solidFill>
            </a:endParaRPr>
          </a:p>
        </p:txBody>
      </p:sp>
      <p:cxnSp>
        <p:nvCxnSpPr>
          <p:cNvPr id="15" name="直接箭头连接符 14"/>
          <p:cNvCxnSpPr/>
          <p:nvPr/>
        </p:nvCxnSpPr>
        <p:spPr>
          <a:xfrm>
            <a:off x="6045798" y="2269864"/>
            <a:ext cx="0" cy="1215614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V="1">
            <a:off x="2979868" y="4249271"/>
            <a:ext cx="1775012" cy="828339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H="1" flipV="1">
            <a:off x="7433534" y="4281544"/>
            <a:ext cx="1506072" cy="989704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85445" y="471805"/>
            <a:ext cx="11345545" cy="43999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18. （1）我的才能和品德与</a:t>
            </a:r>
            <a:r>
              <a:rPr lang="zh-CN" altLang="en-US" sz="40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职位</a:t>
            </a: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不相符，本来我就知道的。至于不能</a:t>
            </a:r>
            <a:r>
              <a:rPr lang="zh-CN" altLang="en-US" sz="40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上下</a:t>
            </a: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相互信任的弊病，在我的身上表现得尤其厉害。</a:t>
            </a:r>
            <a:endParaRPr lang="zh-CN" altLang="en-US" sz="4000" b="1">
              <a:solidFill>
                <a:srgbClr val="0766D4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endParaRPr lang="zh-CN" altLang="en-US" sz="4000" b="1">
              <a:solidFill>
                <a:srgbClr val="0766D4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（2）之前我所说的权贵人家，我除了每年伏日、腊日投一个名帖外，就整年不去。</a:t>
            </a:r>
            <a:r>
              <a:rPr lang="zh-CN" altLang="en-US" sz="40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有时取道</a:t>
            </a:r>
            <a:r>
              <a:rPr lang="zh-CN" altLang="en-US" sz="4000" b="1">
                <a:solidFill>
                  <a:srgbClr val="0766D4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经过他们的门前，我也是捂着耳朵，闭着眼睛。</a:t>
            </a:r>
            <a:endParaRPr lang="zh-CN" altLang="en-US" sz="4000" b="1">
              <a:solidFill>
                <a:srgbClr val="0766D4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/>
          <p:nvPr/>
        </p:nvSpPr>
        <p:spPr>
          <a:xfrm>
            <a:off x="310243" y="228600"/>
            <a:ext cx="2710543" cy="62071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 anchorCtr="0"/>
          <a:lstStyle/>
          <a:p>
            <a:pPr indent="152400" algn="ctr" eaLnBrk="0" hangingPunct="0">
              <a:buNone/>
            </a:pPr>
            <a:r>
              <a:rPr lang="zh-CN" altLang="en-US" sz="32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应对方略</a:t>
            </a:r>
            <a:endParaRPr lang="en-US" altLang="zh-CN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5057" name="Rectangle 1"/>
          <p:cNvSpPr>
            <a:spLocks noChangeArrowheads="1"/>
          </p:cNvSpPr>
          <p:nvPr/>
        </p:nvSpPr>
        <p:spPr bwMode="auto">
          <a:xfrm>
            <a:off x="0" y="868569"/>
            <a:ext cx="11713633" cy="16668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square" anchor="ctr">
            <a:spAutoFit/>
          </a:bodyPr>
          <a:lstStyle/>
          <a:p>
            <a:pPr marL="0" marR="0" lvl="0" indent="66675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（一）关注背景：由上下文语境来推断</a:t>
            </a:r>
            <a:endParaRPr kumimoji="0" lang="zh-CN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3333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3333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18" name="图片 18" descr="a71c9af94c08e6cdd99b045826a1fbc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633521" y="1620989"/>
            <a:ext cx="10404593" cy="2499360"/>
          </a:xfrm>
          <a:prstGeom prst="rect">
            <a:avLst/>
          </a:prstGeom>
        </p:spPr>
      </p:pic>
      <p:pic>
        <p:nvPicPr>
          <p:cNvPr id="19" name="图片 19" descr="c3b77ea0e5b143f275cbe5f48792b8e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7205" y="4117955"/>
            <a:ext cx="10434320" cy="23755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369346" y="757667"/>
            <a:ext cx="11430847" cy="4603633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          </a:t>
            </a:r>
            <a:r>
              <a:rPr lang="zh-CN" sz="40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庖丁</a:t>
            </a:r>
            <a:r>
              <a:rPr lang="zh-CN" sz="4000" b="1" dirty="0">
                <a:latin typeface="Calibri" panose="020F0502020204030204" pitchFamily="34" charset="0"/>
                <a:ea typeface="宋体" panose="02010600030101010101" pitchFamily="2" charset="-122"/>
              </a:rPr>
              <a:t>之解牛，伯牙之操琴，羿之发羽，僚之开丸，古之所谓神技也。戒庖丁之刀曰：多一割亦笞汝，少一割亦笞汝；韧伯牙之弦曰：汝今日必志于山，而勿水之思也；</a:t>
            </a:r>
            <a:r>
              <a:rPr lang="zh-CN" sz="40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矫羿</a:t>
            </a:r>
            <a:r>
              <a:rPr lang="zh-CN" sz="4000" b="1" dirty="0">
                <a:latin typeface="Calibri" panose="020F0502020204030204" pitchFamily="34" charset="0"/>
                <a:ea typeface="宋体" panose="02010600030101010101" pitchFamily="2" charset="-122"/>
              </a:rPr>
              <a:t>之弓，捉僚之丸曰：东顾勿西逐，西顾勿东逐，则四子者皆病</a:t>
            </a:r>
            <a:r>
              <a:rPr lang="zh-CN" sz="40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。</a:t>
            </a:r>
            <a:r>
              <a:rPr lang="en-US" sz="40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endParaRPr lang="zh-CN" altLang="en-US" sz="4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535940" y="704215"/>
            <a:ext cx="10861675" cy="56311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indent="133985">
              <a:lnSpc>
                <a:spcPct val="150000"/>
              </a:lnSpc>
            </a:pPr>
            <a:r>
              <a:rPr lang="zh-CN" altLang="en-US" sz="4000" b="1" dirty="0" smtClean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规律总结</a:t>
            </a:r>
            <a:endParaRPr lang="en-US" altLang="zh-CN" sz="4000" b="1" dirty="0" smtClean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133985">
              <a:lnSpc>
                <a:spcPct val="150000"/>
              </a:lnSpc>
            </a:pPr>
            <a:r>
              <a:rPr lang="en-US" altLang="zh-CN" sz="40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     </a:t>
            </a:r>
            <a:r>
              <a:rPr lang="zh-CN" sz="40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我们</a:t>
            </a:r>
            <a:r>
              <a:rPr lang="zh-CN" sz="4000" b="1" dirty="0">
                <a:latin typeface="Calibri" panose="020F0502020204030204" pitchFamily="34" charset="0"/>
                <a:ea typeface="宋体" panose="02010600030101010101" pitchFamily="2" charset="-122"/>
              </a:rPr>
              <a:t>要明确文言翻译“词不离句，句不离文”的观念，</a:t>
            </a:r>
            <a:r>
              <a:rPr lang="zh-CN" sz="4000" b="1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一定要扩大到上下语境去翻译</a:t>
            </a:r>
            <a:r>
              <a:rPr lang="zh-CN" sz="4000" b="1" dirty="0">
                <a:latin typeface="Calibri" panose="020F0502020204030204" pitchFamily="34" charset="0"/>
                <a:ea typeface="宋体" panose="02010600030101010101" pitchFamily="2" charset="-122"/>
              </a:rPr>
              <a:t>。如写到人物，要明确人物及关系，知晓人物的品性，推断事情事理</a:t>
            </a:r>
            <a:r>
              <a:rPr lang="en-US" sz="4000" b="1" dirty="0">
                <a:latin typeface="Arial" panose="020B0604020202020204" pitchFamily="34" charset="0"/>
                <a:ea typeface="宋体" panose="02010600030101010101" pitchFamily="2" charset="-122"/>
              </a:rPr>
              <a:t>——</a:t>
            </a:r>
            <a:r>
              <a:rPr lang="zh-CN" sz="4000" b="1" dirty="0">
                <a:latin typeface="Calibri" panose="020F0502020204030204" pitchFamily="34" charset="0"/>
                <a:ea typeface="宋体" panose="02010600030101010101" pitchFamily="2" charset="-122"/>
              </a:rPr>
              <a:t>扣语境、据</a:t>
            </a:r>
            <a:r>
              <a:rPr lang="zh-CN" sz="40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情理</a:t>
            </a:r>
            <a:r>
              <a:rPr lang="zh-CN" altLang="en-US" sz="4000" b="1" dirty="0" smtClean="0">
                <a:latin typeface="Calibri" panose="020F0502020204030204" pitchFamily="34" charset="0"/>
                <a:ea typeface="宋体" panose="02010600030101010101" pitchFamily="2" charset="-122"/>
              </a:rPr>
              <a:t>。</a:t>
            </a:r>
            <a:endParaRPr lang="en-US" sz="4000" b="1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4000" b="1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zh-CN" altLang="en-US" sz="40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/>
          <p:nvPr/>
        </p:nvSpPr>
        <p:spPr>
          <a:xfrm>
            <a:off x="277587" y="212272"/>
            <a:ext cx="2832100" cy="62071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 anchorCtr="0"/>
          <a:lstStyle/>
          <a:p>
            <a:pPr indent="152400" algn="ctr" eaLnBrk="0" hangingPunct="0">
              <a:buNone/>
            </a:pP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应对方略</a:t>
            </a:r>
            <a:endParaRPr lang="en-US" altLang="zh-CN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5057" name="Rectangle 1"/>
          <p:cNvSpPr>
            <a:spLocks noChangeArrowheads="1"/>
          </p:cNvSpPr>
          <p:nvPr/>
        </p:nvSpPr>
        <p:spPr bwMode="auto">
          <a:xfrm>
            <a:off x="0" y="911006"/>
            <a:ext cx="11713633" cy="681990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anchor="ctr">
            <a:spAutoFit/>
          </a:bodyPr>
          <a:lstStyle/>
          <a:p>
            <a:pPr marL="0" marR="0" lvl="0" indent="66675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（二）关注文化：熟悉文学常识及典故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16" name="图片 16" descr="64a5bc73e106025f765581149327579"/>
          <p:cNvPicPr>
            <a:picLocks noChangeAspect="1"/>
          </p:cNvPicPr>
          <p:nvPr/>
        </p:nvPicPr>
        <p:blipFill>
          <a:blip r:embed="rId1" cstate="print"/>
          <a:srcRect l="3314" t="57186" r="286" b="1139"/>
          <a:stretch>
            <a:fillRect/>
          </a:stretch>
        </p:blipFill>
        <p:spPr>
          <a:xfrm>
            <a:off x="612418" y="1752151"/>
            <a:ext cx="10768404" cy="2033195"/>
          </a:xfrm>
          <a:prstGeom prst="rect">
            <a:avLst/>
          </a:prstGeom>
        </p:spPr>
      </p:pic>
      <p:pic>
        <p:nvPicPr>
          <p:cNvPr id="5" name="图片 4" descr="d19afd9511dd99ef4b3b855d9c24b24"/>
          <p:cNvPicPr/>
          <p:nvPr/>
        </p:nvPicPr>
        <p:blipFill>
          <a:blip r:embed="rId2" cstate="print"/>
          <a:srcRect t="35832" r="771" b="21319"/>
          <a:stretch>
            <a:fillRect/>
          </a:stretch>
        </p:blipFill>
        <p:spPr>
          <a:xfrm>
            <a:off x="699632" y="4058322"/>
            <a:ext cx="10762449" cy="2355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0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0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 animBg="1"/>
      <p:bldP spid="4505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4" descr="b83a6ae546f87b005b054e4096c4f15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40260" y="426719"/>
            <a:ext cx="11495105" cy="56513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1438</Words>
  <Application>WPS 演示</Application>
  <PresentationFormat>自定义</PresentationFormat>
  <Paragraphs>95</Paragraphs>
  <Slides>17</Slides>
  <Notes>5</Notes>
  <HiddenSlides>1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2" baseType="lpstr">
      <vt:lpstr>Arial</vt:lpstr>
      <vt:lpstr>宋体</vt:lpstr>
      <vt:lpstr>Wingdings</vt:lpstr>
      <vt:lpstr>黑体</vt:lpstr>
      <vt:lpstr>Times New Roman</vt:lpstr>
      <vt:lpstr>Calibri</vt:lpstr>
      <vt:lpstr>微软雅黑</vt:lpstr>
      <vt:lpstr>Arial Unicode MS</vt:lpstr>
      <vt:lpstr>等线</vt:lpstr>
      <vt:lpstr>华文楷体</vt:lpstr>
      <vt:lpstr>楷体</vt:lpstr>
      <vt:lpstr>Numbers &amp; Pinyin</vt:lpstr>
      <vt:lpstr>Segoe Print</vt:lpstr>
      <vt:lpstr>华文中宋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</dc:creator>
  <cp:lastModifiedBy>ljg</cp:lastModifiedBy>
  <cp:revision>32</cp:revision>
  <dcterms:created xsi:type="dcterms:W3CDTF">2017-08-29T09:26:00Z</dcterms:created>
  <dcterms:modified xsi:type="dcterms:W3CDTF">2021-05-03T00:16:09Z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2052-11.1.0.10463</vt:lpwstr>
  </property>
  <property fmtid="{D5CDD505-2E9C-101B-9397-08002B2CF9AE}" pid="3" name="ICV">
    <vt:lpwstr>54BA98B3BD11445081BFCFBB9B05A237</vt:lpwstr>
  </property>
</Properties>
</file>

<file path=docProps/thumbnail.jpeg>
</file>